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2" r:id="rId2"/>
    <p:sldId id="273" r:id="rId3"/>
    <p:sldId id="275" r:id="rId4"/>
    <p:sldId id="276" r:id="rId5"/>
    <p:sldId id="277"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Scott" initials="DS" lastIdx="1" clrIdx="0">
    <p:extLst>
      <p:ext uri="{19B8F6BF-5375-455C-9EA6-DF929625EA0E}">
        <p15:presenceInfo xmlns:p15="http://schemas.microsoft.com/office/powerpoint/2012/main" userId="49d6b1aed8c9d3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250" autoAdjust="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Scott" userId="49d6b1aed8c9d36d" providerId="LiveId" clId="{6C1687E9-BF94-AA4B-A0AF-358A75102352}"/>
    <pc:docChg chg="modSld">
      <pc:chgData name="Debbie Scott" userId="49d6b1aed8c9d36d" providerId="LiveId" clId="{6C1687E9-BF94-AA4B-A0AF-358A75102352}" dt="2022-10-03T10:44:23.614" v="33" actId="20577"/>
      <pc:docMkLst>
        <pc:docMk/>
      </pc:docMkLst>
      <pc:sldChg chg="modSp">
        <pc:chgData name="Debbie Scott" userId="49d6b1aed8c9d36d" providerId="LiveId" clId="{6C1687E9-BF94-AA4B-A0AF-358A75102352}" dt="2022-10-03T10:44:23.614" v="33" actId="20577"/>
        <pc:sldMkLst>
          <pc:docMk/>
          <pc:sldMk cId="1652643719" sldId="276"/>
        </pc:sldMkLst>
        <pc:spChg chg="mod">
          <ac:chgData name="Debbie Scott" userId="49d6b1aed8c9d36d" providerId="LiveId" clId="{6C1687E9-BF94-AA4B-A0AF-358A75102352}" dt="2022-10-03T10:44:23.614" v="33" actId="20577"/>
          <ac:spMkLst>
            <pc:docMk/>
            <pc:sldMk cId="1652643719" sldId="276"/>
            <ac:spMk id="3" creationId="{B4F56F6C-7DB9-9C85-2779-373B041D329A}"/>
          </ac:spMkLst>
        </pc:spChg>
      </pc:sldChg>
      <pc:sldChg chg="modSp">
        <pc:chgData name="Debbie Scott" userId="49d6b1aed8c9d36d" providerId="LiveId" clId="{6C1687E9-BF94-AA4B-A0AF-358A75102352}" dt="2022-10-03T10:42:59.979" v="5" actId="21"/>
        <pc:sldMkLst>
          <pc:docMk/>
          <pc:sldMk cId="2311398551" sldId="277"/>
        </pc:sldMkLst>
        <pc:spChg chg="mod">
          <ac:chgData name="Debbie Scott" userId="49d6b1aed8c9d36d" providerId="LiveId" clId="{6C1687E9-BF94-AA4B-A0AF-358A75102352}" dt="2022-10-03T10:42:59.979" v="5" actId="21"/>
          <ac:spMkLst>
            <pc:docMk/>
            <pc:sldMk cId="2311398551" sldId="277"/>
            <ac:spMk id="3" creationId="{B4F56F6C-7DB9-9C85-2779-373B041D32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519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813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469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794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507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423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05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962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733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99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91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97852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aniceplaceinthesun.blogspot.com/2008/11/if-i-was-handywoman-i-wouldnt-need.html" TargetMode="External"/><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hyperlink" Target="mailto:tjvbohannah@gmail.com" TargetMode="External"/><Relationship Id="rId1" Type="http://schemas.openxmlformats.org/officeDocument/2006/relationships/slideLayout" Target="../slideLayouts/slideLayout7.xml"/><Relationship Id="rId6" Type="http://schemas.openxmlformats.org/officeDocument/2006/relationships/hyperlink" Target="http://3stylelife.com/?p=10" TargetMode="External"/><Relationship Id="rId5" Type="http://schemas.openxmlformats.org/officeDocument/2006/relationships/image" Target="../media/image3.jpg"/><Relationship Id="rId10" Type="http://schemas.openxmlformats.org/officeDocument/2006/relationships/hyperlink" Target="https://pixabay.com/en/painting-room-paint-brush-bucket-24439/" TargetMode="External"/><Relationship Id="rId4" Type="http://schemas.openxmlformats.org/officeDocument/2006/relationships/hyperlink" Target="https://openclipart.org/detail/195032/red-lawnmower"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7ED0102-1CF0-68A4-079D-F0DD58328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92" y="1039982"/>
            <a:ext cx="4916992" cy="4778035"/>
          </a:xfrm>
          <a:prstGeom prst="rect">
            <a:avLst/>
          </a:prstGeom>
        </p:spPr>
      </p:pic>
      <p:sp>
        <p:nvSpPr>
          <p:cNvPr id="2" name="Title 1">
            <a:extLst>
              <a:ext uri="{FF2B5EF4-FFF2-40B4-BE49-F238E27FC236}">
                <a16:creationId xmlns:a16="http://schemas.microsoft.com/office/drawing/2014/main" id="{1F342BE4-30FC-139A-1B76-9CEB63CE6A8D}"/>
              </a:ext>
            </a:extLst>
          </p:cNvPr>
          <p:cNvSpPr>
            <a:spLocks noGrp="1"/>
          </p:cNvSpPr>
          <p:nvPr/>
        </p:nvSpPr>
        <p:spPr>
          <a:xfrm>
            <a:off x="5719711" y="711472"/>
            <a:ext cx="6035776" cy="5435054"/>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pPr defTabSz="914400">
              <a:lnSpc>
                <a:spcPct val="83000"/>
              </a:lnSpc>
              <a:spcBef>
                <a:spcPct val="0"/>
              </a:spcBef>
              <a:spcAft>
                <a:spcPts val="600"/>
              </a:spcAft>
            </a:pPr>
            <a:r>
              <a:rPr lang="en-GB" sz="6000" cap="all" spc="-100" dirty="0">
                <a:solidFill>
                  <a:schemeClr val="tx1">
                    <a:lumMod val="85000"/>
                    <a:lumOff val="15000"/>
                  </a:schemeClr>
                </a:solidFill>
                <a:latin typeface="Comic Sans MS" panose="030F0702030302020204" pitchFamily="66" charset="0"/>
              </a:rPr>
              <a:t>We are </a:t>
            </a:r>
            <a:r>
              <a:rPr lang="en-GB" sz="6000" dirty="0">
                <a:latin typeface="Comic Sans MS" panose="030F0702030302020204" pitchFamily="66" charset="0"/>
              </a:rPr>
              <a:t>open every</a:t>
            </a:r>
            <a:r>
              <a:rPr lang="en-GB" sz="6000" cap="all" spc="-100" dirty="0">
                <a:solidFill>
                  <a:schemeClr val="tx1">
                    <a:lumMod val="85000"/>
                    <a:lumOff val="15000"/>
                  </a:schemeClr>
                </a:solidFill>
                <a:latin typeface="Comic Sans MS" panose="030F0702030302020204" pitchFamily="66" charset="0"/>
              </a:rPr>
              <a:t> Wednesday 10am – 3pm </a:t>
            </a:r>
            <a:endParaRPr lang="en-GB" dirty="0">
              <a:latin typeface="Comic Sans MS" panose="030F0702030302020204" pitchFamily="66" charset="0"/>
            </a:endParaRPr>
          </a:p>
        </p:txBody>
      </p:sp>
    </p:spTree>
    <p:extLst>
      <p:ext uri="{BB962C8B-B14F-4D97-AF65-F5344CB8AC3E}">
        <p14:creationId xmlns:p14="http://schemas.microsoft.com/office/powerpoint/2010/main" val="206333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AFBA-B4EE-2631-5101-14A3C6B0800D}"/>
              </a:ext>
            </a:extLst>
          </p:cNvPr>
          <p:cNvSpPr>
            <a:spLocks noGrp="1"/>
          </p:cNvSpPr>
          <p:nvPr>
            <p:ph type="ctrTitle"/>
          </p:nvPr>
        </p:nvSpPr>
        <p:spPr>
          <a:xfrm>
            <a:off x="518926" y="409677"/>
            <a:ext cx="11252472" cy="5558175"/>
          </a:xfrm>
        </p:spPr>
        <p:txBody>
          <a:bodyPr>
            <a:normAutofit fontScale="90000"/>
          </a:bodyPr>
          <a:lstStyle/>
          <a:p>
            <a:pPr indent="-182880">
              <a:lnSpc>
                <a:spcPct val="150000"/>
              </a:lnSpc>
              <a:spcBef>
                <a:spcPts val="600"/>
              </a:spcBef>
              <a:spcAft>
                <a:spcPts val="600"/>
              </a:spcAft>
            </a:pPr>
            <a:r>
              <a:rPr lang="en-US" sz="4000" cap="none" dirty="0">
                <a:latin typeface="Comic Sans MS" panose="030F0702030302020204" pitchFamily="66" charset="0"/>
              </a:rPr>
              <a:t>We serve hot and cold drinks.</a:t>
            </a:r>
            <a:br>
              <a:rPr lang="en-US" sz="4000" cap="none" dirty="0">
                <a:latin typeface="Comic Sans MS" panose="030F0702030302020204" pitchFamily="66" charset="0"/>
              </a:rPr>
            </a:br>
            <a:r>
              <a:rPr lang="en-US" sz="4000" cap="none" dirty="0">
                <a:latin typeface="Comic Sans MS" panose="030F0702030302020204" pitchFamily="66" charset="0"/>
              </a:rPr>
              <a:t>Freshly made sandwiches and toasted sandwiches plus special of the week!</a:t>
            </a:r>
            <a:br>
              <a:rPr lang="en-US" sz="4000" cap="none" dirty="0">
                <a:latin typeface="Comic Sans MS" panose="030F0702030302020204" pitchFamily="66" charset="0"/>
              </a:rPr>
            </a:br>
            <a:r>
              <a:rPr lang="en-US" sz="4000" cap="none" dirty="0">
                <a:latin typeface="Comic Sans MS" panose="030F0702030302020204" pitchFamily="66" charset="0"/>
              </a:rPr>
              <a:t>We have </a:t>
            </a:r>
            <a:r>
              <a:rPr lang="en-GB" sz="4000" cap="none" dirty="0">
                <a:latin typeface="Comic Sans MS" panose="030F0702030302020204" pitchFamily="66" charset="0"/>
              </a:rPr>
              <a:t>lovely </a:t>
            </a:r>
            <a:r>
              <a:rPr lang="en-US" sz="4000" cap="none" dirty="0">
                <a:latin typeface="Comic Sans MS" panose="030F0702030302020204" pitchFamily="66" charset="0"/>
              </a:rPr>
              <a:t>Homemade cakes and tray bakes plus cakes and bakes from </a:t>
            </a:r>
            <a:br>
              <a:rPr lang="en-GB" sz="4000" cap="none" dirty="0">
                <a:latin typeface="Comic Sans MS" panose="030F0702030302020204" pitchFamily="66" charset="0"/>
              </a:rPr>
            </a:br>
            <a:r>
              <a:rPr lang="en-US" sz="4000" cap="none" dirty="0">
                <a:latin typeface="Comic Sans MS" panose="030F0702030302020204" pitchFamily="66" charset="0"/>
              </a:rPr>
              <a:t>Lucy’s Little Bake House</a:t>
            </a:r>
            <a:br>
              <a:rPr lang="en-US" sz="2400" cap="none" dirty="0">
                <a:latin typeface="Comic Sans MS" panose="030F0702030302020204" pitchFamily="66" charset="0"/>
              </a:rPr>
            </a:br>
            <a:endParaRPr lang="en-GB" sz="2400" cap="none" dirty="0">
              <a:latin typeface="Comic Sans MS" panose="030F0702030302020204" pitchFamily="66" charset="0"/>
            </a:endParaRPr>
          </a:p>
        </p:txBody>
      </p:sp>
    </p:spTree>
    <p:extLst>
      <p:ext uri="{BB962C8B-B14F-4D97-AF65-F5344CB8AC3E}">
        <p14:creationId xmlns:p14="http://schemas.microsoft.com/office/powerpoint/2010/main" val="130437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56F6C-7DB9-9C85-2779-373B041D329A}"/>
              </a:ext>
            </a:extLst>
          </p:cNvPr>
          <p:cNvSpPr txBox="1"/>
          <p:nvPr/>
        </p:nvSpPr>
        <p:spPr>
          <a:xfrm>
            <a:off x="764048" y="846668"/>
            <a:ext cx="10663903" cy="4247317"/>
          </a:xfrm>
          <a:prstGeom prst="rect">
            <a:avLst/>
          </a:prstGeom>
          <a:noFill/>
        </p:spPr>
        <p:txBody>
          <a:bodyPr wrap="square">
            <a:spAutoFit/>
          </a:bodyPr>
          <a:lstStyle>
            <a:defPPr>
              <a:defRPr lang="en-US"/>
            </a:defPPr>
            <a:lvl1pPr algn="ctr">
              <a:defRPr sz="3000" b="1">
                <a:effectLst/>
                <a:latin typeface="Calibri" panose="020F0502020204030204" pitchFamily="34" charset="0"/>
                <a:ea typeface="Calibri" panose="020F0502020204030204" pitchFamily="34" charset="0"/>
                <a:cs typeface="Times New Roman" panose="020F0502020204030204" pitchFamily="34" charset="0"/>
              </a:defRPr>
            </a:lvl1pPr>
          </a:lstStyle>
          <a:p>
            <a:r>
              <a:rPr lang="en-GB" b="0" dirty="0">
                <a:latin typeface="Comic Sans MS" panose="030F0702030302020204" pitchFamily="66" charset="0"/>
              </a:rPr>
              <a:t>The Pews are coming out!!</a:t>
            </a:r>
          </a:p>
          <a:p>
            <a:endParaRPr lang="en-GB" b="0" dirty="0">
              <a:latin typeface="Comic Sans MS" panose="030F0702030302020204" pitchFamily="66" charset="0"/>
            </a:endParaRPr>
          </a:p>
          <a:p>
            <a:endParaRPr lang="en-GB" b="0" dirty="0">
              <a:latin typeface="Comic Sans MS" panose="030F0702030302020204" pitchFamily="66" charset="0"/>
            </a:endParaRPr>
          </a:p>
          <a:p>
            <a:r>
              <a:rPr lang="en-GB" b="0" dirty="0">
                <a:latin typeface="Comic Sans MS" panose="030F0702030302020204" pitchFamily="66" charset="0"/>
              </a:rPr>
              <a:t>We are taking the pews out to create a new and exciting space that will place the church at the heart of our community and will be available for all to use.</a:t>
            </a:r>
          </a:p>
          <a:p>
            <a:endParaRPr lang="en-GB" b="0" dirty="0"/>
          </a:p>
          <a:p>
            <a:endParaRPr lang="en-GB" b="0" dirty="0"/>
          </a:p>
          <a:p>
            <a:endParaRPr lang="en-US" b="0" dirty="0"/>
          </a:p>
        </p:txBody>
      </p:sp>
    </p:spTree>
    <p:extLst>
      <p:ext uri="{BB962C8B-B14F-4D97-AF65-F5344CB8AC3E}">
        <p14:creationId xmlns:p14="http://schemas.microsoft.com/office/powerpoint/2010/main" val="9017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56F6C-7DB9-9C85-2779-373B041D329A}"/>
              </a:ext>
            </a:extLst>
          </p:cNvPr>
          <p:cNvSpPr txBox="1"/>
          <p:nvPr/>
        </p:nvSpPr>
        <p:spPr>
          <a:xfrm>
            <a:off x="764048" y="846668"/>
            <a:ext cx="10663903" cy="5170646"/>
          </a:xfrm>
          <a:prstGeom prst="rect">
            <a:avLst/>
          </a:prstGeom>
          <a:noFill/>
        </p:spPr>
        <p:txBody>
          <a:bodyPr wrap="square">
            <a:spAutoFit/>
          </a:bodyPr>
          <a:lstStyle>
            <a:defPPr>
              <a:defRPr lang="en-US"/>
            </a:defPPr>
            <a:lvl1pPr algn="ctr">
              <a:defRPr sz="3000" b="1">
                <a:effectLst/>
                <a:latin typeface="Calibri" panose="020F0502020204030204" pitchFamily="34" charset="0"/>
                <a:ea typeface="Calibri" panose="020F0502020204030204" pitchFamily="34" charset="0"/>
                <a:cs typeface="Times New Roman" panose="020F0502020204030204" pitchFamily="34" charset="0"/>
              </a:defRPr>
            </a:lvl1pPr>
          </a:lstStyle>
          <a:p>
            <a:r>
              <a:rPr lang="en-GB" b="0" dirty="0">
                <a:latin typeface="Comic Sans MS" panose="030F0702030302020204" pitchFamily="66" charset="0"/>
              </a:rPr>
              <a:t>The Pews are coming out!! </a:t>
            </a:r>
          </a:p>
          <a:p>
            <a:endParaRPr lang="en-GB" b="0" dirty="0">
              <a:latin typeface="Comic Sans MS" panose="030F0702030302020204" pitchFamily="66" charset="0"/>
            </a:endParaRPr>
          </a:p>
          <a:p>
            <a:r>
              <a:rPr lang="en-GB" b="0" dirty="0">
                <a:latin typeface="Comic Sans MS" panose="030F0702030302020204" pitchFamily="66" charset="0"/>
              </a:rPr>
              <a:t>If you would like to own a piece of </a:t>
            </a:r>
            <a:r>
              <a:rPr lang="en-GB" b="0" dirty="0" err="1">
                <a:latin typeface="Comic Sans MS" panose="030F0702030302020204" pitchFamily="66" charset="0"/>
              </a:rPr>
              <a:t>Norland</a:t>
            </a:r>
            <a:r>
              <a:rPr lang="en-GB" b="0" dirty="0">
                <a:latin typeface="Comic Sans MS" panose="030F0702030302020204" pitchFamily="66" charset="0"/>
              </a:rPr>
              <a:t> History </a:t>
            </a:r>
          </a:p>
          <a:p>
            <a:r>
              <a:rPr lang="en-GB" b="0" dirty="0">
                <a:latin typeface="Comic Sans MS" panose="030F0702030302020204" pitchFamily="66" charset="0"/>
              </a:rPr>
              <a:t>(a pew!!) you can bid for one using a ‘bid form’, then place this in the box marked ‘Pew Bids’ in Church.</a:t>
            </a:r>
          </a:p>
          <a:p>
            <a:r>
              <a:rPr lang="en-GB" b="0" dirty="0">
                <a:latin typeface="Comic Sans MS" panose="030F0702030302020204" pitchFamily="66" charset="0"/>
              </a:rPr>
              <a:t>The dates for this work will be sometime </a:t>
            </a:r>
            <a:r>
              <a:rPr lang="en-GB" b="0">
                <a:latin typeface="Comic Sans MS" panose="030F0702030302020204" pitchFamily="66" charset="0"/>
              </a:rPr>
              <a:t>in January confirmed </a:t>
            </a:r>
            <a:r>
              <a:rPr lang="en-GB" b="0" dirty="0">
                <a:latin typeface="Comic Sans MS" panose="030F0702030302020204" pitchFamily="66" charset="0"/>
              </a:rPr>
              <a:t>and if you have a successful bid it would be your responsibility to collect the pew from church.</a:t>
            </a:r>
          </a:p>
          <a:p>
            <a:r>
              <a:rPr lang="en-GB" b="0" dirty="0">
                <a:latin typeface="Comic Sans MS" panose="030F0702030302020204" pitchFamily="66" charset="0"/>
              </a:rPr>
              <a:t>Further details will be provided once we have them.</a:t>
            </a:r>
          </a:p>
          <a:p>
            <a:endParaRPr lang="en-GB" b="0" dirty="0">
              <a:latin typeface="Comic Sans MS" panose="030F0702030302020204" pitchFamily="66" charset="0"/>
            </a:endParaRPr>
          </a:p>
          <a:p>
            <a:endParaRPr lang="en-US" dirty="0"/>
          </a:p>
        </p:txBody>
      </p:sp>
    </p:spTree>
    <p:extLst>
      <p:ext uri="{BB962C8B-B14F-4D97-AF65-F5344CB8AC3E}">
        <p14:creationId xmlns:p14="http://schemas.microsoft.com/office/powerpoint/2010/main" val="165264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56F6C-7DB9-9C85-2779-373B041D329A}"/>
              </a:ext>
            </a:extLst>
          </p:cNvPr>
          <p:cNvSpPr txBox="1"/>
          <p:nvPr/>
        </p:nvSpPr>
        <p:spPr>
          <a:xfrm>
            <a:off x="764048" y="846668"/>
            <a:ext cx="10663903" cy="3785652"/>
          </a:xfrm>
          <a:prstGeom prst="rect">
            <a:avLst/>
          </a:prstGeom>
          <a:noFill/>
        </p:spPr>
        <p:txBody>
          <a:bodyPr wrap="square">
            <a:spAutoFit/>
          </a:bodyPr>
          <a:lstStyle>
            <a:defPPr>
              <a:defRPr lang="en-US"/>
            </a:defPPr>
            <a:lvl1pPr algn="ctr">
              <a:defRPr sz="3000" b="1">
                <a:effectLst/>
                <a:latin typeface="Calibri" panose="020F0502020204030204" pitchFamily="34" charset="0"/>
                <a:ea typeface="Calibri" panose="020F0502020204030204" pitchFamily="34" charset="0"/>
                <a:cs typeface="Times New Roman" panose="020F0502020204030204" pitchFamily="34" charset="0"/>
              </a:defRPr>
            </a:lvl1pPr>
          </a:lstStyle>
          <a:p>
            <a:r>
              <a:rPr lang="en-GB" b="0" dirty="0">
                <a:latin typeface="Comic Sans MS" panose="030F0702030302020204" pitchFamily="66" charset="0"/>
              </a:rPr>
              <a:t>The Pews are coming out!!</a:t>
            </a:r>
          </a:p>
          <a:p>
            <a:r>
              <a:rPr lang="en-GB" b="0" dirty="0">
                <a:latin typeface="Comic Sans MS" panose="030F0702030302020204" pitchFamily="66" charset="0"/>
              </a:rPr>
              <a:t> </a:t>
            </a:r>
          </a:p>
          <a:p>
            <a:endParaRPr lang="en-GB" b="0" dirty="0">
              <a:latin typeface="Comic Sans MS" panose="030F0702030302020204" pitchFamily="66" charset="0"/>
            </a:endParaRPr>
          </a:p>
          <a:p>
            <a:endParaRPr lang="en-US" b="0" dirty="0">
              <a:latin typeface="Comic Sans MS" panose="030F0702030302020204" pitchFamily="66" charset="0"/>
            </a:endParaRPr>
          </a:p>
        </p:txBody>
      </p:sp>
    </p:spTree>
    <p:extLst>
      <p:ext uri="{BB962C8B-B14F-4D97-AF65-F5344CB8AC3E}">
        <p14:creationId xmlns:p14="http://schemas.microsoft.com/office/powerpoint/2010/main" val="231139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07213A-9DD8-4A45-8B6F-B474612F8971}"/>
              </a:ext>
            </a:extLst>
          </p:cNvPr>
          <p:cNvSpPr txBox="1"/>
          <p:nvPr/>
        </p:nvSpPr>
        <p:spPr>
          <a:xfrm>
            <a:off x="3154590" y="670560"/>
            <a:ext cx="6243410" cy="5506720"/>
          </a:xfrm>
          <a:prstGeom prst="rect">
            <a:avLst/>
          </a:prstGeom>
        </p:spPr>
        <p:txBody>
          <a:bodyPr vert="horz" lIns="91440" tIns="45720" rIns="91440" bIns="45720" rtlCol="0">
            <a:normAutofit fontScale="40000" lnSpcReduction="20000"/>
          </a:bodyPr>
          <a:lstStyle/>
          <a:p>
            <a:pPr>
              <a:lnSpc>
                <a:spcPct val="90000"/>
              </a:lnSpc>
              <a:spcAft>
                <a:spcPts val="600"/>
              </a:spcAft>
            </a:pPr>
            <a:r>
              <a:rPr lang="en-GB" sz="5100" b="1" dirty="0">
                <a:solidFill>
                  <a:schemeClr val="accent5">
                    <a:lumMod val="50000"/>
                  </a:schemeClr>
                </a:solidFill>
              </a:rPr>
              <a:t>Helping Hands</a:t>
            </a:r>
          </a:p>
          <a:p>
            <a:pPr>
              <a:lnSpc>
                <a:spcPct val="90000"/>
              </a:lnSpc>
              <a:spcAft>
                <a:spcPts val="600"/>
              </a:spcAft>
            </a:pPr>
            <a:endParaRPr lang="en-GB" sz="5100" b="1" dirty="0">
              <a:solidFill>
                <a:schemeClr val="accent5">
                  <a:lumMod val="50000"/>
                </a:schemeClr>
              </a:solidFill>
            </a:endParaRPr>
          </a:p>
          <a:p>
            <a:pPr indent="-228600">
              <a:lnSpc>
                <a:spcPct val="170000"/>
              </a:lnSpc>
              <a:spcAft>
                <a:spcPts val="600"/>
              </a:spcAft>
              <a:buFont typeface="Arial" panose="020B0604020202020204" pitchFamily="34" charset="0"/>
              <a:buChar char="•"/>
            </a:pPr>
            <a:r>
              <a:rPr lang="en-US" sz="4200" dirty="0">
                <a:solidFill>
                  <a:schemeClr val="accent5">
                    <a:lumMod val="50000"/>
                  </a:schemeClr>
                </a:solidFill>
                <a:latin typeface="Comic Sans MS" panose="030F0702030302020204" pitchFamily="66" charset="0"/>
              </a:rPr>
              <a:t>Do you need help occasionally or as a one off with simple household or gardening tasks.</a:t>
            </a:r>
          </a:p>
          <a:p>
            <a:pPr indent="-228600">
              <a:lnSpc>
                <a:spcPct val="170000"/>
              </a:lnSpc>
              <a:spcAft>
                <a:spcPts val="600"/>
              </a:spcAft>
              <a:buFont typeface="Arial" panose="020B0604020202020204" pitchFamily="34" charset="0"/>
              <a:buChar char="•"/>
            </a:pPr>
            <a:r>
              <a:rPr lang="en-US" sz="4200" dirty="0">
                <a:solidFill>
                  <a:schemeClr val="accent5">
                    <a:lumMod val="50000"/>
                  </a:schemeClr>
                </a:solidFill>
                <a:latin typeface="Comic Sans MS" panose="030F0702030302020204" pitchFamily="66" charset="0"/>
              </a:rPr>
              <a:t>I currently help a number of older people with cleaning, cooking, washing, ironing, decorating and gardening. </a:t>
            </a:r>
          </a:p>
          <a:p>
            <a:pPr>
              <a:lnSpc>
                <a:spcPct val="170000"/>
              </a:lnSpc>
              <a:spcAft>
                <a:spcPts val="600"/>
              </a:spcAft>
            </a:pPr>
            <a:r>
              <a:rPr lang="en-US" sz="4200" dirty="0">
                <a:solidFill>
                  <a:schemeClr val="accent5">
                    <a:lumMod val="50000"/>
                  </a:schemeClr>
                </a:solidFill>
                <a:latin typeface="Comic Sans MS" panose="030F0702030302020204" pitchFamily="66" charset="0"/>
              </a:rPr>
              <a:t>No job too small.</a:t>
            </a:r>
            <a:endParaRPr lang="en-GB" sz="4200" dirty="0">
              <a:solidFill>
                <a:schemeClr val="accent5">
                  <a:lumMod val="50000"/>
                </a:schemeClr>
              </a:solidFill>
              <a:latin typeface="Comic Sans MS" panose="030F0702030302020204" pitchFamily="66" charset="0"/>
            </a:endParaRPr>
          </a:p>
          <a:p>
            <a:pPr indent="-228600">
              <a:lnSpc>
                <a:spcPct val="90000"/>
              </a:lnSpc>
              <a:spcAft>
                <a:spcPts val="600"/>
              </a:spcAft>
              <a:buFont typeface="Arial" panose="020B0604020202020204" pitchFamily="34" charset="0"/>
              <a:buChar char="•"/>
            </a:pPr>
            <a:endParaRPr lang="en-GB" sz="4200" dirty="0">
              <a:solidFill>
                <a:schemeClr val="accent5">
                  <a:lumMod val="50000"/>
                </a:schemeClr>
              </a:solidFill>
              <a:latin typeface="Comic Sans MS" panose="030F0702030302020204" pitchFamily="66" charset="0"/>
            </a:endParaRPr>
          </a:p>
          <a:p>
            <a:pPr indent="-228600">
              <a:lnSpc>
                <a:spcPct val="170000"/>
              </a:lnSpc>
              <a:spcAft>
                <a:spcPts val="600"/>
              </a:spcAft>
              <a:buFont typeface="Arial" panose="020B0604020202020204" pitchFamily="34" charset="0"/>
              <a:buChar char="•"/>
            </a:pPr>
            <a:r>
              <a:rPr lang="en-GB" sz="4200" dirty="0">
                <a:solidFill>
                  <a:schemeClr val="accent5">
                    <a:lumMod val="50000"/>
                  </a:schemeClr>
                </a:solidFill>
                <a:latin typeface="Comic Sans MS" panose="030F0702030302020204" pitchFamily="66" charset="0"/>
              </a:rPr>
              <a:t>Contact </a:t>
            </a:r>
            <a:r>
              <a:rPr lang="en-GB" sz="4200" b="1" dirty="0">
                <a:solidFill>
                  <a:schemeClr val="accent5">
                    <a:lumMod val="50000"/>
                  </a:schemeClr>
                </a:solidFill>
                <a:latin typeface="Comic Sans MS" panose="030F0702030302020204" pitchFamily="66" charset="0"/>
              </a:rPr>
              <a:t>Tom</a:t>
            </a:r>
            <a:r>
              <a:rPr lang="en-GB" sz="4200" dirty="0">
                <a:solidFill>
                  <a:schemeClr val="accent5">
                    <a:lumMod val="50000"/>
                  </a:schemeClr>
                </a:solidFill>
                <a:latin typeface="Comic Sans MS" panose="030F0702030302020204" pitchFamily="66" charset="0"/>
              </a:rPr>
              <a:t> for more information on </a:t>
            </a:r>
          </a:p>
          <a:p>
            <a:pPr indent="-228600">
              <a:lnSpc>
                <a:spcPct val="170000"/>
              </a:lnSpc>
              <a:spcAft>
                <a:spcPts val="600"/>
              </a:spcAft>
              <a:buFont typeface="Arial" panose="020B0604020202020204" pitchFamily="34" charset="0"/>
              <a:buChar char="•"/>
            </a:pPr>
            <a:r>
              <a:rPr lang="en-US" sz="4200" dirty="0">
                <a:solidFill>
                  <a:schemeClr val="accent5">
                    <a:lumMod val="50000"/>
                  </a:schemeClr>
                </a:solidFill>
                <a:latin typeface="Comic Sans MS" panose="030F0702030302020204" pitchFamily="66" charset="0"/>
              </a:rPr>
              <a:t>Home phone number  </a:t>
            </a:r>
            <a:r>
              <a:rPr lang="en-US" sz="4200" u="sng" dirty="0">
                <a:solidFill>
                  <a:schemeClr val="accent5">
                    <a:lumMod val="50000"/>
                  </a:schemeClr>
                </a:solidFill>
                <a:latin typeface="Comic Sans MS" panose="030F0702030302020204" pitchFamily="66" charset="0"/>
              </a:rPr>
              <a:t>01422 839265</a:t>
            </a:r>
            <a:endParaRPr lang="en-GB" sz="4200" u="sng" dirty="0">
              <a:solidFill>
                <a:schemeClr val="accent5">
                  <a:lumMod val="50000"/>
                </a:schemeClr>
              </a:solidFill>
              <a:latin typeface="Comic Sans MS" panose="030F0702030302020204" pitchFamily="66" charset="0"/>
            </a:endParaRPr>
          </a:p>
          <a:p>
            <a:pPr indent="-228600">
              <a:lnSpc>
                <a:spcPct val="170000"/>
              </a:lnSpc>
              <a:spcAft>
                <a:spcPts val="600"/>
              </a:spcAft>
              <a:buFont typeface="Arial" panose="020B0604020202020204" pitchFamily="34" charset="0"/>
              <a:buChar char="•"/>
            </a:pPr>
            <a:r>
              <a:rPr lang="en-US" sz="4200" dirty="0">
                <a:solidFill>
                  <a:schemeClr val="accent5">
                    <a:lumMod val="50000"/>
                  </a:schemeClr>
                </a:solidFill>
                <a:latin typeface="Comic Sans MS" panose="030F0702030302020204" pitchFamily="66" charset="0"/>
              </a:rPr>
              <a:t>Email</a:t>
            </a:r>
            <a:r>
              <a:rPr lang="en-GB" sz="4200" dirty="0">
                <a:solidFill>
                  <a:schemeClr val="accent5">
                    <a:lumMod val="50000"/>
                  </a:schemeClr>
                </a:solidFill>
                <a:latin typeface="Comic Sans MS" panose="030F0702030302020204" pitchFamily="66" charset="0"/>
              </a:rPr>
              <a:t>  </a:t>
            </a:r>
            <a:r>
              <a:rPr lang="en-US" sz="4200" u="sng" dirty="0" err="1">
                <a:solidFill>
                  <a:schemeClr val="accent5">
                    <a:lumMod val="5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tjvbohannah@gmail</a:t>
            </a:r>
            <a:r>
              <a:rPr lang="en-US" sz="4200" u="sng" dirty="0">
                <a:solidFill>
                  <a:schemeClr val="accent5">
                    <a:lumMod val="5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a:t>
            </a:r>
            <a:r>
              <a:rPr lang="en-GB" sz="4200" u="sng" dirty="0">
                <a:solidFill>
                  <a:schemeClr val="accent5">
                    <a:lumMod val="5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com</a:t>
            </a:r>
          </a:p>
          <a:p>
            <a:pPr indent="-228600">
              <a:lnSpc>
                <a:spcPct val="170000"/>
              </a:lnSpc>
              <a:spcAft>
                <a:spcPts val="600"/>
              </a:spcAft>
              <a:buFont typeface="Arial" panose="020B0604020202020204" pitchFamily="34" charset="0"/>
              <a:buChar char="•"/>
            </a:pPr>
            <a:r>
              <a:rPr lang="en-US" sz="4200" u="sng" dirty="0">
                <a:solidFill>
                  <a:schemeClr val="accent5">
                    <a:lumMod val="5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Mobile:</a:t>
            </a:r>
            <a:r>
              <a:rPr lang="en-US" sz="4200" dirty="0">
                <a:solidFill>
                  <a:schemeClr val="accent5">
                    <a:lumMod val="5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  </a:t>
            </a:r>
            <a:r>
              <a:rPr lang="en-US" sz="4200" u="sng" dirty="0">
                <a:solidFill>
                  <a:schemeClr val="accent5">
                    <a:lumMod val="5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07851 573701</a:t>
            </a:r>
            <a:endParaRPr lang="en-GB" sz="4200" u="sng" dirty="0">
              <a:solidFill>
                <a:schemeClr val="accent5">
                  <a:lumMod val="50000"/>
                </a:schemeClr>
              </a:solidFill>
              <a:latin typeface="Comic Sans MS" panose="030F0702030302020204" pitchFamily="66" charset="0"/>
            </a:endParaRPr>
          </a:p>
          <a:p>
            <a:pPr indent="-228600">
              <a:lnSpc>
                <a:spcPct val="90000"/>
              </a:lnSpc>
              <a:spcAft>
                <a:spcPts val="600"/>
              </a:spcAft>
              <a:buFont typeface="Arial" panose="020B0604020202020204" pitchFamily="34" charset="0"/>
              <a:buChar char="•"/>
            </a:pPr>
            <a:endParaRPr lang="en-GB" sz="3800" u="sng" dirty="0">
              <a:solidFill>
                <a:schemeClr val="accent5">
                  <a:lumMod val="50000"/>
                </a:schemeClr>
              </a:solidFill>
              <a:latin typeface=".SFUI-Regular"/>
            </a:endParaRPr>
          </a:p>
          <a:p>
            <a:pPr>
              <a:lnSpc>
                <a:spcPct val="90000"/>
              </a:lnSpc>
              <a:spcAft>
                <a:spcPts val="600"/>
              </a:spcAft>
            </a:pPr>
            <a:r>
              <a:rPr lang="en-GB" sz="4200" b="1" dirty="0">
                <a:solidFill>
                  <a:schemeClr val="accent5">
                    <a:lumMod val="50000"/>
                  </a:schemeClr>
                </a:solidFill>
                <a:latin typeface=".SFUI-Regular"/>
              </a:rPr>
              <a:t>References available on request. </a:t>
            </a:r>
            <a:endParaRPr lang="en-US" sz="4200" b="1" dirty="0">
              <a:solidFill>
                <a:schemeClr val="accent5">
                  <a:lumMod val="50000"/>
                </a:schemeClr>
              </a:solidFill>
            </a:endParaRPr>
          </a:p>
          <a:p>
            <a:pPr indent="-228600">
              <a:lnSpc>
                <a:spcPct val="90000"/>
              </a:lnSpc>
              <a:spcAft>
                <a:spcPts val="600"/>
              </a:spcAft>
              <a:buFont typeface="Arial" panose="020B0604020202020204" pitchFamily="34" charset="0"/>
              <a:buChar char="•"/>
            </a:pPr>
            <a:endParaRPr lang="en-US" dirty="0"/>
          </a:p>
        </p:txBody>
      </p:sp>
      <p:pic>
        <p:nvPicPr>
          <p:cNvPr id="9" name="Picture 8" descr="A picture containing text&#10;&#10;Description automatically generated">
            <a:extLst>
              <a:ext uri="{FF2B5EF4-FFF2-40B4-BE49-F238E27FC236}">
                <a16:creationId xmlns:a16="http://schemas.microsoft.com/office/drawing/2014/main" id="{84BE482A-E8F8-444F-A8DD-F0A9347B9E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404" y="743496"/>
            <a:ext cx="2682185" cy="1978111"/>
          </a:xfrm>
          <a:prstGeom prst="rect">
            <a:avLst/>
          </a:prstGeom>
        </p:spPr>
      </p:pic>
      <p:pic>
        <p:nvPicPr>
          <p:cNvPr id="14" name="Picture 13" descr="A bucket full of cleaning supplies&#10;&#10;Description automatically generated with low confidence">
            <a:extLst>
              <a:ext uri="{FF2B5EF4-FFF2-40B4-BE49-F238E27FC236}">
                <a16:creationId xmlns:a16="http://schemas.microsoft.com/office/drawing/2014/main" id="{37092E32-A450-425D-A4CA-F4D3503723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53433" y="3820160"/>
            <a:ext cx="2218011" cy="2589527"/>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A0A31BBD-743C-4437-99CF-4AE1DDA2AE0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20556" y="3820160"/>
            <a:ext cx="1864176" cy="2511614"/>
          </a:xfrm>
          <a:prstGeom prst="rect">
            <a:avLst/>
          </a:prstGeom>
        </p:spPr>
      </p:pic>
      <p:pic>
        <p:nvPicPr>
          <p:cNvPr id="20" name="Picture 19" descr="A picture containing text, clipart, vector graphics&#10;&#10;Description automatically generated">
            <a:extLst>
              <a:ext uri="{FF2B5EF4-FFF2-40B4-BE49-F238E27FC236}">
                <a16:creationId xmlns:a16="http://schemas.microsoft.com/office/drawing/2014/main" id="{2F5E285E-881C-4AA3-A6D3-CBB1ED7CF56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582339" y="119619"/>
            <a:ext cx="1889105" cy="3309381"/>
          </a:xfrm>
          <a:prstGeom prst="rect">
            <a:avLst/>
          </a:prstGeom>
        </p:spPr>
      </p:pic>
    </p:spTree>
    <p:extLst>
      <p:ext uri="{BB962C8B-B14F-4D97-AF65-F5344CB8AC3E}">
        <p14:creationId xmlns:p14="http://schemas.microsoft.com/office/powerpoint/2010/main" val="3271384255"/>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TotalTime>
  <Words>258</Words>
  <Application>Microsoft Office PowerPoint</Application>
  <PresentationFormat>Widescreen</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We serve hot and cold drinks. Freshly made sandwiches and toasted sandwiches plus special of the week! We have lovely Homemade cakes and tray bakes plus cakes and bakes from  Lucy’s Little Bake House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Scott</dc:creator>
  <cp:lastModifiedBy>Debbie Scott</cp:lastModifiedBy>
  <cp:revision>19</cp:revision>
  <dcterms:created xsi:type="dcterms:W3CDTF">2022-03-15T16:53:01Z</dcterms:created>
  <dcterms:modified xsi:type="dcterms:W3CDTF">2022-10-03T10:44:28Z</dcterms:modified>
</cp:coreProperties>
</file>